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DBEA-F6C2-49E9-9FFB-5415AA15B59B}" type="datetimeFigureOut">
              <a:rPr lang="bs-Latn-BA" smtClean="0"/>
              <a:t>3.7.2020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2D2B-1A0B-4835-92B7-E04D1BA5164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60632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DBEA-F6C2-49E9-9FFB-5415AA15B59B}" type="datetimeFigureOut">
              <a:rPr lang="bs-Latn-BA" smtClean="0"/>
              <a:t>3.7.2020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2D2B-1A0B-4835-92B7-E04D1BA5164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6468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DBEA-F6C2-49E9-9FFB-5415AA15B59B}" type="datetimeFigureOut">
              <a:rPr lang="bs-Latn-BA" smtClean="0"/>
              <a:t>3.7.2020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2D2B-1A0B-4835-92B7-E04D1BA5164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00867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DBEA-F6C2-49E9-9FFB-5415AA15B59B}" type="datetimeFigureOut">
              <a:rPr lang="bs-Latn-BA" smtClean="0"/>
              <a:t>3.7.2020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2D2B-1A0B-4835-92B7-E04D1BA5164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3017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DBEA-F6C2-49E9-9FFB-5415AA15B59B}" type="datetimeFigureOut">
              <a:rPr lang="bs-Latn-BA" smtClean="0"/>
              <a:t>3.7.2020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2D2B-1A0B-4835-92B7-E04D1BA5164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2433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DBEA-F6C2-49E9-9FFB-5415AA15B59B}" type="datetimeFigureOut">
              <a:rPr lang="bs-Latn-BA" smtClean="0"/>
              <a:t>3.7.2020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2D2B-1A0B-4835-92B7-E04D1BA5164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0365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DBEA-F6C2-49E9-9FFB-5415AA15B59B}" type="datetimeFigureOut">
              <a:rPr lang="bs-Latn-BA" smtClean="0"/>
              <a:t>3.7.2020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2D2B-1A0B-4835-92B7-E04D1BA5164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80755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DBEA-F6C2-49E9-9FFB-5415AA15B59B}" type="datetimeFigureOut">
              <a:rPr lang="bs-Latn-BA" smtClean="0"/>
              <a:t>3.7.2020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2D2B-1A0B-4835-92B7-E04D1BA5164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6488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DBEA-F6C2-49E9-9FFB-5415AA15B59B}" type="datetimeFigureOut">
              <a:rPr lang="bs-Latn-BA" smtClean="0"/>
              <a:t>3.7.2020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2D2B-1A0B-4835-92B7-E04D1BA5164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00185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DBEA-F6C2-49E9-9FFB-5415AA15B59B}" type="datetimeFigureOut">
              <a:rPr lang="bs-Latn-BA" smtClean="0"/>
              <a:t>3.7.2020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2D2B-1A0B-4835-92B7-E04D1BA5164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4137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DBEA-F6C2-49E9-9FFB-5415AA15B59B}" type="datetimeFigureOut">
              <a:rPr lang="bs-Latn-BA" smtClean="0"/>
              <a:t>3.7.2020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2D2B-1A0B-4835-92B7-E04D1BA5164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6663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FDBEA-F6C2-49E9-9FFB-5415AA15B59B}" type="datetimeFigureOut">
              <a:rPr lang="bs-Latn-BA" smtClean="0"/>
              <a:t>3.7.2020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D2D2B-1A0B-4835-92B7-E04D1BA51648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6305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23117"/>
            <a:ext cx="9144000" cy="491284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bs-Latn-BA" sz="2800" b="1" dirty="0" err="1" smtClean="0"/>
              <a:t>Nadležnosti</a:t>
            </a:r>
            <a:r>
              <a:rPr lang="bs-Latn-BA" sz="2800" b="1" dirty="0" smtClean="0"/>
              <a:t> predsjednika VSTS-a</a:t>
            </a:r>
            <a:endParaRPr lang="bs-Latn-BA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094" y="1086522"/>
            <a:ext cx="11123407" cy="5400339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bs-Latn-BA" sz="3200" dirty="0" smtClean="0"/>
              <a:t>Član 11. stav 5. Zakona o VSTS-u BiH</a:t>
            </a:r>
          </a:p>
          <a:p>
            <a:pPr algn="just"/>
            <a:r>
              <a:rPr lang="bs-Latn-BA" sz="3200" dirty="0"/>
              <a:t>	</a:t>
            </a:r>
            <a:r>
              <a:rPr lang="bs-Latn-BA" sz="3200" dirty="0" smtClean="0"/>
              <a:t>Predsjednik VSTS-a BiH:</a:t>
            </a:r>
          </a:p>
          <a:p>
            <a:pPr algn="just"/>
            <a:r>
              <a:rPr lang="bs-Latn-BA" sz="3200" dirty="0"/>
              <a:t>	</a:t>
            </a:r>
            <a:r>
              <a:rPr lang="bs-Latn-BA" sz="3200" dirty="0" smtClean="0"/>
              <a:t>- priprema dnevni red sjednice Savjeta;</a:t>
            </a:r>
          </a:p>
          <a:p>
            <a:pPr algn="just"/>
            <a:r>
              <a:rPr lang="bs-Latn-BA" sz="3200" dirty="0"/>
              <a:t>	</a:t>
            </a:r>
            <a:r>
              <a:rPr lang="bs-Latn-BA" sz="3200" dirty="0" smtClean="0"/>
              <a:t>- saziva i predsjedava sjednicama Savjeta;</a:t>
            </a:r>
          </a:p>
          <a:p>
            <a:pPr algn="just"/>
            <a:r>
              <a:rPr lang="bs-Latn-BA" sz="3200" dirty="0"/>
              <a:t>	</a:t>
            </a:r>
            <a:r>
              <a:rPr lang="bs-Latn-BA" sz="3200" dirty="0" smtClean="0"/>
              <a:t>- nadzire sveukupan rad Savjeta i Sekretarijata;</a:t>
            </a:r>
          </a:p>
          <a:p>
            <a:pPr algn="just"/>
            <a:r>
              <a:rPr lang="bs-Latn-BA" sz="3200" dirty="0"/>
              <a:t>	</a:t>
            </a:r>
            <a:r>
              <a:rPr lang="bs-Latn-BA" sz="3200" dirty="0" smtClean="0"/>
              <a:t>- zastupa i predstavlja Savjet prema trećim licima (</a:t>
            </a:r>
            <a:r>
              <a:rPr lang="bs-Latn-BA" sz="3200" b="1" u="sng" dirty="0" smtClean="0"/>
              <a:t>naravno, ne u kafani</a:t>
            </a:r>
            <a:r>
              <a:rPr lang="bs-Latn-BA" sz="3200" dirty="0" smtClean="0"/>
              <a:t>);</a:t>
            </a:r>
          </a:p>
          <a:p>
            <a:pPr algn="just"/>
            <a:r>
              <a:rPr lang="bs-Latn-BA" sz="3200" dirty="0"/>
              <a:t>	</a:t>
            </a:r>
            <a:r>
              <a:rPr lang="bs-Latn-BA" sz="3200" dirty="0" smtClean="0"/>
              <a:t>- obavlja druge dužnosti u skladu sa Poslovnikom Savjeta.</a:t>
            </a:r>
            <a:endParaRPr lang="bs-Latn-BA" sz="3200" dirty="0"/>
          </a:p>
        </p:txBody>
      </p:sp>
    </p:spTree>
    <p:extLst>
      <p:ext uri="{BB962C8B-B14F-4D97-AF65-F5344CB8AC3E}">
        <p14:creationId xmlns:p14="http://schemas.microsoft.com/office/powerpoint/2010/main" val="50128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19" y="1075766"/>
            <a:ext cx="11392348" cy="5486400"/>
          </a:xfrm>
          <a:solidFill>
            <a:schemeClr val="accent2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bs-Latn-BA" sz="2600" dirty="0" smtClean="0"/>
              <a:t>Član 22. stav 2. Poslovnika VSTS-a BiH</a:t>
            </a:r>
          </a:p>
          <a:p>
            <a:pPr marL="0" indent="0" algn="just">
              <a:buNone/>
            </a:pPr>
            <a:r>
              <a:rPr lang="bs-Latn-BA" sz="2600" dirty="0" smtClean="0"/>
              <a:t>Predsjednik Savjeta ima sledeće dužnosti </a:t>
            </a:r>
            <a:r>
              <a:rPr lang="bs-Latn-BA" sz="2600" b="1" u="sng" dirty="0" smtClean="0"/>
              <a:t>i ovlaštenja</a:t>
            </a:r>
            <a:r>
              <a:rPr lang="bs-Latn-BA" sz="2600" dirty="0" smtClean="0"/>
              <a:t>:</a:t>
            </a:r>
          </a:p>
          <a:p>
            <a:pPr marL="514350" indent="-514350" algn="just">
              <a:buAutoNum type="alphaLcParenR"/>
            </a:pPr>
            <a:r>
              <a:rPr lang="bs-Latn-BA" sz="2600" dirty="0" smtClean="0"/>
              <a:t>nadzire cjelokupni rad Savjeta;</a:t>
            </a:r>
          </a:p>
          <a:p>
            <a:pPr marL="514350" indent="-514350" algn="just">
              <a:buAutoNum type="alphaLcParenR"/>
            </a:pPr>
            <a:r>
              <a:rPr lang="bs-Latn-BA" sz="2600" dirty="0" smtClean="0"/>
              <a:t>saziva sjednice Savjeta, utvrđuje prijedlog dnevnog reda i predsjedava sjednicama;</a:t>
            </a:r>
          </a:p>
          <a:p>
            <a:pPr marL="514350" indent="-514350" algn="just">
              <a:buAutoNum type="alphaLcParenR"/>
            </a:pPr>
            <a:r>
              <a:rPr lang="bs-Latn-BA" sz="2600" dirty="0" smtClean="0"/>
              <a:t>saziva sastanke Predsjedništva, priprema dnevni red i predsjedava sastankom;</a:t>
            </a:r>
          </a:p>
          <a:p>
            <a:pPr marL="514350" indent="-514350" algn="just">
              <a:buAutoNum type="alphaLcParenR"/>
            </a:pPr>
            <a:r>
              <a:rPr lang="bs-Latn-BA" sz="2600" dirty="0" err="1" smtClean="0"/>
              <a:t>održava</a:t>
            </a:r>
            <a:r>
              <a:rPr lang="bs-Latn-BA" sz="2600" dirty="0" smtClean="0"/>
              <a:t> i vodi aktivan dijalog sa predstavnicima pravosuđa i drugim partnerima Savjeta u pravosuđu i izvan njega (</a:t>
            </a:r>
            <a:r>
              <a:rPr lang="bs-Latn-BA" sz="2600" b="1" u="sng" dirty="0" smtClean="0"/>
              <a:t>ne u kafani i ne povodom konkretnih predmeta</a:t>
            </a:r>
            <a:r>
              <a:rPr lang="bs-Latn-BA" sz="2600" dirty="0" smtClean="0"/>
              <a:t>);</a:t>
            </a:r>
          </a:p>
          <a:p>
            <a:pPr marL="514350" indent="-514350" algn="just">
              <a:buAutoNum type="alphaLcParenR"/>
            </a:pPr>
            <a:r>
              <a:rPr lang="bs-Latn-BA" sz="2600" dirty="0" smtClean="0"/>
              <a:t>ovlašćuje advokata da zastupa Savjet u postupcima pred sudovima i drugim tijelima;</a:t>
            </a:r>
          </a:p>
          <a:p>
            <a:pPr marL="514350" indent="-514350" algn="just">
              <a:buAutoNum type="alphaLcParenR"/>
            </a:pPr>
            <a:r>
              <a:rPr lang="bs-Latn-BA" sz="2600" dirty="0" smtClean="0"/>
              <a:t>odobrava plan godišnjih odmora (odnosi se na VSTS);</a:t>
            </a:r>
          </a:p>
          <a:p>
            <a:pPr marL="514350" indent="-514350" algn="just">
              <a:buAutoNum type="alphaLcParenR"/>
            </a:pPr>
            <a:r>
              <a:rPr lang="bs-Latn-BA" sz="2600" dirty="0" smtClean="0"/>
              <a:t>vrši druge dužnosti utvrđene zakonom i drugim propisima</a:t>
            </a:r>
          </a:p>
          <a:p>
            <a:pPr marL="514350" indent="-514350" algn="just">
              <a:buAutoNum type="alphaLcParenR"/>
            </a:pPr>
            <a:endParaRPr lang="bs-Latn-BA" sz="2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0033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bs-Latn-BA" sz="2800" b="1" dirty="0" err="1" smtClean="0"/>
              <a:t>Nadležnosti</a:t>
            </a:r>
            <a:r>
              <a:rPr lang="bs-Latn-BA" sz="2800" b="1" dirty="0" smtClean="0"/>
              <a:t> predsjednika VSTS-a</a:t>
            </a:r>
            <a:endParaRPr lang="bs-Latn-BA" sz="2800" b="1" dirty="0"/>
          </a:p>
        </p:txBody>
      </p:sp>
    </p:spTree>
    <p:extLst>
      <p:ext uri="{BB962C8B-B14F-4D97-AF65-F5344CB8AC3E}">
        <p14:creationId xmlns:p14="http://schemas.microsoft.com/office/powerpoint/2010/main" val="227016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97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bs-Latn-BA" sz="2800" b="1" dirty="0" smtClean="0"/>
              <a:t>Član 6. Zakona o VSTS-u BiH</a:t>
            </a:r>
            <a:endParaRPr lang="bs-Latn-BA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821" y="1054249"/>
            <a:ext cx="11392348" cy="5615492"/>
          </a:xfrm>
          <a:solidFill>
            <a:schemeClr val="accent2"/>
          </a:solidFill>
        </p:spPr>
        <p:txBody>
          <a:bodyPr/>
          <a:lstStyle/>
          <a:p>
            <a:r>
              <a:rPr lang="bs-Latn-BA" dirty="0" smtClean="0"/>
              <a:t>(1) Mandat člana Savjeta prestaje</a:t>
            </a:r>
          </a:p>
          <a:p>
            <a:pPr marL="0" indent="0">
              <a:buNone/>
            </a:pPr>
            <a:r>
              <a:rPr lang="bs-Latn-BA" dirty="0" smtClean="0"/>
              <a:t>	d) </a:t>
            </a:r>
            <a:r>
              <a:rPr lang="bs-Latn-BA" b="1" u="sng" dirty="0" smtClean="0"/>
              <a:t>ako ne obavlja svoje dužnosti na pravilan</a:t>
            </a:r>
            <a:r>
              <a:rPr lang="bs-Latn-BA" dirty="0" smtClean="0"/>
              <a:t>, djelotvoran ili nepristrasan </a:t>
            </a:r>
            <a:r>
              <a:rPr lang="bs-Latn-BA" b="1" u="sng" dirty="0" smtClean="0"/>
              <a:t>način</a:t>
            </a:r>
            <a:r>
              <a:rPr lang="bs-Latn-BA" dirty="0" smtClean="0"/>
              <a:t>;</a:t>
            </a:r>
          </a:p>
          <a:p>
            <a:pPr marL="0" indent="0">
              <a:buNone/>
            </a:pPr>
            <a:r>
              <a:rPr lang="bs-Latn-BA" dirty="0"/>
              <a:t>	</a:t>
            </a:r>
            <a:r>
              <a:rPr lang="bs-Latn-BA" dirty="0" smtClean="0"/>
              <a:t>f) </a:t>
            </a:r>
            <a:r>
              <a:rPr lang="bs-Latn-BA" b="1" u="sng" dirty="0" smtClean="0"/>
              <a:t>kada počini djelo zbog kojeg ne zaslužuje da obavlja dužnost u Savjetu</a:t>
            </a:r>
            <a:r>
              <a:rPr lang="bs-Latn-BA" dirty="0" smtClean="0"/>
              <a:t>.</a:t>
            </a:r>
          </a:p>
          <a:p>
            <a:pPr marL="0" indent="0">
              <a:buNone/>
            </a:pPr>
            <a:endParaRPr lang="bs-Latn-BA" dirty="0" smtClean="0"/>
          </a:p>
          <a:p>
            <a:pPr marL="0" indent="0">
              <a:buNone/>
            </a:pPr>
            <a:r>
              <a:rPr lang="bs-Latn-BA" dirty="0" smtClean="0"/>
              <a:t>    (3) Odluku kojom člana smjenjuje s dužnosti iz razloga predviđenih u stavu 1. </a:t>
            </a:r>
            <a:r>
              <a:rPr lang="bs-Latn-BA" dirty="0" err="1" smtClean="0"/>
              <a:t>tač</a:t>
            </a:r>
            <a:r>
              <a:rPr lang="bs-Latn-BA" dirty="0" smtClean="0"/>
              <a:t>. d) i f) ovog člana, </a:t>
            </a:r>
            <a:r>
              <a:rPr lang="bs-Latn-BA" b="1" u="sng" dirty="0" smtClean="0"/>
              <a:t>Savjet donosi</a:t>
            </a:r>
            <a:r>
              <a:rPr lang="bs-Latn-BA" dirty="0" smtClean="0"/>
              <a:t> na prijedlog najmanje jedne trećine svojih članova </a:t>
            </a:r>
            <a:r>
              <a:rPr lang="bs-Latn-BA" b="1" u="sng" dirty="0" smtClean="0"/>
              <a:t>ili na prijedlog disciplinske komisije,</a:t>
            </a:r>
            <a:r>
              <a:rPr lang="bs-Latn-BA" dirty="0" smtClean="0"/>
              <a:t> dvotrećinskom većinom glasova svih članova koji su prisutni i koji glasaju.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483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bs-Latn-BA" sz="2800" b="1" dirty="0" smtClean="0"/>
              <a:t>Član 7. Zakona o VSTS-u BiH</a:t>
            </a:r>
            <a:endParaRPr lang="bs-Latn-BA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198" y="1180165"/>
            <a:ext cx="11285668" cy="5381999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s-Latn-BA" sz="3200" dirty="0" smtClean="0"/>
              <a:t>(3) Savjet može privremeno udaljiti od vršenja dužnosti člana:</a:t>
            </a:r>
          </a:p>
          <a:p>
            <a:pPr marL="0" indent="0">
              <a:buNone/>
            </a:pPr>
            <a:endParaRPr lang="bs-Latn-BA" sz="3200" dirty="0"/>
          </a:p>
          <a:p>
            <a:pPr marL="0" indent="0">
              <a:buNone/>
            </a:pPr>
            <a:r>
              <a:rPr lang="bs-Latn-BA" sz="3200" dirty="0" smtClean="0"/>
              <a:t>	a) zbog razloga koji mogu dovesti do prestanka mandata </a:t>
            </a:r>
            <a:r>
              <a:rPr lang="bs-Latn-BA" sz="3200" b="1" u="sng" dirty="0" smtClean="0"/>
              <a:t>prema članu 6. ovog zakona</a:t>
            </a:r>
            <a:r>
              <a:rPr lang="bs-Latn-BA" sz="3200" dirty="0" smtClean="0"/>
              <a:t>; ili</a:t>
            </a:r>
          </a:p>
          <a:p>
            <a:pPr marL="0" indent="0">
              <a:buNone/>
            </a:pPr>
            <a:endParaRPr lang="bs-Latn-BA" sz="3200" dirty="0"/>
          </a:p>
          <a:p>
            <a:pPr marL="0" indent="0">
              <a:buNone/>
            </a:pPr>
            <a:r>
              <a:rPr lang="bs-Latn-BA" sz="3200" dirty="0" smtClean="0"/>
              <a:t>	b) zbog okolnosti na osnovu kojih se sudija ili tužilac može privremeno udaljiti od vršenja dužnosti prema članu 77. ovog zakona.</a:t>
            </a:r>
            <a:endParaRPr lang="bs-Latn-BA" sz="3200" dirty="0"/>
          </a:p>
        </p:txBody>
      </p:sp>
    </p:spTree>
    <p:extLst>
      <p:ext uri="{BB962C8B-B14F-4D97-AF65-F5344CB8AC3E}">
        <p14:creationId xmlns:p14="http://schemas.microsoft.com/office/powerpoint/2010/main" val="72240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72" y="365125"/>
            <a:ext cx="10407127" cy="667609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bs-Latn-BA" sz="2800" b="1" dirty="0" smtClean="0"/>
              <a:t>Član 77. Zakona o VSTS-u BiH</a:t>
            </a:r>
            <a:endParaRPr lang="bs-Latn-BA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791" y="1204856"/>
            <a:ext cx="11338560" cy="538958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s-Latn-BA" dirty="0" smtClean="0"/>
              <a:t>Sudija ili tužilac mogu biti privremeno udaljeni od vršenja dužnosti:</a:t>
            </a:r>
          </a:p>
          <a:p>
            <a:pPr marL="0" indent="0">
              <a:buNone/>
            </a:pPr>
            <a:endParaRPr lang="bs-Latn-BA" dirty="0"/>
          </a:p>
          <a:p>
            <a:pPr marL="0" indent="0">
              <a:buNone/>
            </a:pPr>
            <a:r>
              <a:rPr lang="bs-Latn-BA" dirty="0" smtClean="0"/>
              <a:t>	d) ako je pokrenut disciplinski postupak za disciplinski prekršaj, a Savjet utvrdi da se disciplinska odgovornost ne može na pravi način utvrditi a da se sudija ili tužilac privremeno ne udalji od vršenja dužnosti tokom postupka.</a:t>
            </a:r>
          </a:p>
          <a:p>
            <a:pPr marL="0" indent="0">
              <a:buNone/>
            </a:pPr>
            <a:r>
              <a:rPr lang="bs-Latn-BA" dirty="0" smtClean="0"/>
              <a:t>	Prethodno citirano je u vezi sa već navedenom tačkom </a:t>
            </a:r>
            <a:r>
              <a:rPr lang="bs-Latn-BA" b="1" u="sng" dirty="0" smtClean="0"/>
              <a:t>b) stava 3. člana 7.</a:t>
            </a:r>
            <a:r>
              <a:rPr lang="bs-Latn-BA" b="1" dirty="0" smtClean="0"/>
              <a:t> </a:t>
            </a:r>
            <a:r>
              <a:rPr lang="bs-Latn-BA" dirty="0" smtClean="0"/>
              <a:t>Zakona o VSTS-u BiH, sa kojom se mora sistematski tumačiti, a kojom je propisano da Savjet može privremeno udaljiti od vršenja dužnosti svakog svog člana</a:t>
            </a:r>
          </a:p>
          <a:p>
            <a:pPr marL="0" indent="0">
              <a:buNone/>
            </a:pPr>
            <a:r>
              <a:rPr lang="bs-Latn-BA" dirty="0"/>
              <a:t>	</a:t>
            </a:r>
            <a:r>
              <a:rPr lang="bs-Latn-BA" dirty="0" smtClean="0"/>
              <a:t>b) </a:t>
            </a:r>
            <a:r>
              <a:rPr lang="bs-Latn-BA" dirty="0"/>
              <a:t>zbog okolnosti na osnovu kojih se sudija ili tužilac može privremeno udaljiti od vršenja dužnosti </a:t>
            </a:r>
            <a:r>
              <a:rPr lang="bs-Latn-BA" b="1" u="sng" dirty="0"/>
              <a:t>prema članu 77. ovog zakona</a:t>
            </a:r>
            <a:r>
              <a:rPr lang="bs-Latn-B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608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246" y="365125"/>
            <a:ext cx="10714617" cy="850489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bs-Latn-BA" sz="2800" b="1" dirty="0" smtClean="0"/>
              <a:t>Član 220. Krivičnog zakona Bosne </a:t>
            </a:r>
            <a:r>
              <a:rPr lang="bs-Latn-BA" sz="2800" b="1" smtClean="0"/>
              <a:t>i Hercegovine</a:t>
            </a:r>
            <a:r>
              <a:rPr lang="bs-Latn-BA" sz="2800" b="1" dirty="0" smtClean="0"/>
              <a:t/>
            </a:r>
            <a:br>
              <a:rPr lang="bs-Latn-BA" sz="2800" b="1" dirty="0" smtClean="0"/>
            </a:br>
            <a:r>
              <a:rPr lang="bs-Latn-BA" sz="2800" b="1" dirty="0" smtClean="0"/>
              <a:t>Zloupotreba položaja ili </a:t>
            </a:r>
            <a:r>
              <a:rPr lang="bs-Latn-BA" sz="2800" b="1" dirty="0" err="1" smtClean="0"/>
              <a:t>ovlašćenja</a:t>
            </a:r>
            <a:endParaRPr lang="bs-Latn-BA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18" y="1581374"/>
            <a:ext cx="11435378" cy="5045337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s-Latn-BA" sz="3600" dirty="0" smtClean="0"/>
              <a:t>(1) </a:t>
            </a:r>
            <a:r>
              <a:rPr lang="bs-Latn-BA" sz="3600" b="1" u="sng" dirty="0" smtClean="0"/>
              <a:t>Službeno</a:t>
            </a:r>
            <a:r>
              <a:rPr lang="bs-Latn-BA" sz="3600" dirty="0" smtClean="0"/>
              <a:t> ili odgovorno </a:t>
            </a:r>
            <a:r>
              <a:rPr lang="bs-Latn-BA" sz="3600" b="1" u="sng" dirty="0" smtClean="0"/>
              <a:t>lice</a:t>
            </a:r>
            <a:r>
              <a:rPr lang="bs-Latn-BA" sz="3600" dirty="0" smtClean="0"/>
              <a:t> </a:t>
            </a:r>
            <a:r>
              <a:rPr lang="bs-Latn-BA" sz="3600" b="1" u="sng" dirty="0" smtClean="0"/>
              <a:t>u institucijama Bosne i Hercegovine</a:t>
            </a:r>
            <a:r>
              <a:rPr lang="bs-Latn-BA" sz="3600" dirty="0" smtClean="0"/>
              <a:t>, koje </a:t>
            </a:r>
            <a:r>
              <a:rPr lang="bs-Latn-BA" sz="3600" b="1" u="sng" dirty="0" err="1" smtClean="0"/>
              <a:t>iskorišćavanjem</a:t>
            </a:r>
            <a:r>
              <a:rPr lang="bs-Latn-BA" sz="3600" b="1" u="sng" dirty="0" smtClean="0"/>
              <a:t> svog službenog položaja ili </a:t>
            </a:r>
            <a:r>
              <a:rPr lang="bs-Latn-BA" sz="3600" b="1" u="sng" dirty="0" err="1" smtClean="0"/>
              <a:t>ovlašćenja</a:t>
            </a:r>
            <a:r>
              <a:rPr lang="bs-Latn-BA" sz="3600" dirty="0" smtClean="0"/>
              <a:t>, prekoračenjem granica svog službenog </a:t>
            </a:r>
            <a:r>
              <a:rPr lang="bs-Latn-BA" sz="3600" dirty="0" err="1" smtClean="0"/>
              <a:t>ovlašćenja</a:t>
            </a:r>
            <a:r>
              <a:rPr lang="bs-Latn-BA" sz="3600" dirty="0" smtClean="0"/>
              <a:t> ili </a:t>
            </a:r>
            <a:r>
              <a:rPr lang="bs-Latn-BA" sz="3600" dirty="0" err="1" smtClean="0"/>
              <a:t>neizvršavanjem</a:t>
            </a:r>
            <a:r>
              <a:rPr lang="bs-Latn-BA" sz="3600" dirty="0" smtClean="0"/>
              <a:t> svojih službenih dužnosti, </a:t>
            </a:r>
            <a:r>
              <a:rPr lang="bs-Latn-BA" sz="3600" b="1" u="sng" dirty="0" smtClean="0"/>
              <a:t>pribavi</a:t>
            </a:r>
            <a:r>
              <a:rPr lang="bs-Latn-BA" sz="3600" dirty="0" smtClean="0"/>
              <a:t> sebi ili </a:t>
            </a:r>
            <a:r>
              <a:rPr lang="bs-Latn-BA" sz="3600" b="1" u="sng" dirty="0" smtClean="0"/>
              <a:t>drugom kakvu korist</a:t>
            </a:r>
            <a:r>
              <a:rPr lang="bs-Latn-BA" sz="3600" dirty="0" smtClean="0"/>
              <a:t>, drugom nanese kakvu štetu ili teže povrijedi prava drugog,</a:t>
            </a:r>
          </a:p>
          <a:p>
            <a:pPr marL="0" indent="0" algn="just">
              <a:buNone/>
            </a:pPr>
            <a:r>
              <a:rPr lang="bs-Latn-BA" sz="3600" dirty="0" err="1" smtClean="0"/>
              <a:t>kazniće</a:t>
            </a:r>
            <a:r>
              <a:rPr lang="bs-Latn-BA" sz="3600" dirty="0" smtClean="0"/>
              <a:t> se kaznom zatvora od šest mjeseci do pet godina.</a:t>
            </a:r>
            <a:endParaRPr lang="bs-Latn-BA" sz="3600" dirty="0"/>
          </a:p>
        </p:txBody>
      </p:sp>
    </p:spTree>
    <p:extLst>
      <p:ext uri="{BB962C8B-B14F-4D97-AF65-F5344CB8AC3E}">
        <p14:creationId xmlns:p14="http://schemas.microsoft.com/office/powerpoint/2010/main" val="190307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238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Nadležnosti predsjednika VSTS-a</vt:lpstr>
      <vt:lpstr>Nadležnosti predsjednika VSTS-a</vt:lpstr>
      <vt:lpstr>Član 6. Zakona o VSTS-u BiH</vt:lpstr>
      <vt:lpstr>Član 7. Zakona o VSTS-u BiH</vt:lpstr>
      <vt:lpstr>Član 77. Zakona o VSTS-u BiH</vt:lpstr>
      <vt:lpstr>Član 220. Krivičnog zakona Bosne i Hercegovine Zloupotreba položaja ili ovlašćenja</vt:lpstr>
    </vt:vector>
  </TitlesOfParts>
  <Company>Pravosudje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Nadležnosti predsjednika VSTS-a</dc:title>
  <dc:creator>Milan Blagojevic</dc:creator>
  <cp:lastModifiedBy>Zoran Brkic</cp:lastModifiedBy>
  <cp:revision>13</cp:revision>
  <dcterms:created xsi:type="dcterms:W3CDTF">2020-06-30T12:40:00Z</dcterms:created>
  <dcterms:modified xsi:type="dcterms:W3CDTF">2020-07-03T12:35:22Z</dcterms:modified>
</cp:coreProperties>
</file>